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6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6FF21-059B-4A27-AB9D-659BA300077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C7B7E-5CD1-4413-9FFD-F8F9E6534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Analyze AtliQ hardware consumption patterns and identify opportunities to improve sales and revenue.</a:t>
          </a:r>
          <a:endParaRPr lang="en-US"/>
        </a:p>
      </dgm:t>
    </dgm:pt>
    <dgm:pt modelId="{625438C0-DCA6-47AD-A760-77AB54C54364}" type="parTrans" cxnId="{CF09ECB7-1957-402D-AAD9-9E429A2F9E46}">
      <dgm:prSet/>
      <dgm:spPr/>
      <dgm:t>
        <a:bodyPr/>
        <a:lstStyle/>
        <a:p>
          <a:endParaRPr lang="en-US"/>
        </a:p>
      </dgm:t>
    </dgm:pt>
    <dgm:pt modelId="{6F06EBB6-6E56-4C1F-A2C5-A496A2603A8C}" type="sibTrans" cxnId="{CF09ECB7-1957-402D-AAD9-9E429A2F9E46}">
      <dgm:prSet/>
      <dgm:spPr/>
      <dgm:t>
        <a:bodyPr/>
        <a:lstStyle/>
        <a:p>
          <a:endParaRPr lang="en-US"/>
        </a:p>
      </dgm:t>
    </dgm:pt>
    <dgm:pt modelId="{4A6370E3-2847-4111-A1DA-E3C6127F7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Ensure transparency in performance metrics and enable data-driven decisions to prevent incidents like the one in Latin America.</a:t>
          </a:r>
          <a:endParaRPr lang="en-US"/>
        </a:p>
      </dgm:t>
    </dgm:pt>
    <dgm:pt modelId="{185FB6BF-425D-4AD3-863B-D327765776A9}" type="parTrans" cxnId="{8EC9D009-CF75-49BE-AEF6-99B90BF3DCAB}">
      <dgm:prSet/>
      <dgm:spPr/>
      <dgm:t>
        <a:bodyPr/>
        <a:lstStyle/>
        <a:p>
          <a:endParaRPr lang="en-US"/>
        </a:p>
      </dgm:t>
    </dgm:pt>
    <dgm:pt modelId="{9E8C140D-BAB0-4D99-8FCF-8160B5356F8D}" type="sibTrans" cxnId="{8EC9D009-CF75-49BE-AEF6-99B90BF3DCAB}">
      <dgm:prSet/>
      <dgm:spPr/>
      <dgm:t>
        <a:bodyPr/>
        <a:lstStyle/>
        <a:p>
          <a:endParaRPr lang="en-US"/>
        </a:p>
      </dgm:t>
    </dgm:pt>
    <dgm:pt modelId="{06299453-F455-4CAC-88E7-F1EF7ABBD9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Provide actionable insights to enhance competitiveness and grow market share.</a:t>
          </a:r>
          <a:endParaRPr lang="en-US"/>
        </a:p>
      </dgm:t>
    </dgm:pt>
    <dgm:pt modelId="{B66463FC-6FB4-43DB-9EBE-3676B4CEB165}" type="parTrans" cxnId="{B0C3F708-F41F-4D19-89F8-2190B4BA692C}">
      <dgm:prSet/>
      <dgm:spPr/>
      <dgm:t>
        <a:bodyPr/>
        <a:lstStyle/>
        <a:p>
          <a:endParaRPr lang="en-US"/>
        </a:p>
      </dgm:t>
    </dgm:pt>
    <dgm:pt modelId="{907127E3-DFC9-4AF2-AB1E-EEF07B681013}" type="sibTrans" cxnId="{B0C3F708-F41F-4D19-89F8-2190B4BA692C}">
      <dgm:prSet/>
      <dgm:spPr/>
      <dgm:t>
        <a:bodyPr/>
        <a:lstStyle/>
        <a:p>
          <a:endParaRPr lang="en-US"/>
        </a:p>
      </dgm:t>
    </dgm:pt>
    <dgm:pt modelId="{3DE01505-073E-4781-B5BB-8266127F4D7D}" type="pres">
      <dgm:prSet presAssocID="{CA76FF21-059B-4A27-AB9D-659BA3000770}" presName="root" presStyleCnt="0">
        <dgm:presLayoutVars>
          <dgm:dir/>
          <dgm:resizeHandles val="exact"/>
        </dgm:presLayoutVars>
      </dgm:prSet>
      <dgm:spPr/>
    </dgm:pt>
    <dgm:pt modelId="{FBC72802-6D25-40C3-A262-4E6017782957}" type="pres">
      <dgm:prSet presAssocID="{94AC7B7E-5CD1-4413-9FFD-F8F9E6534150}" presName="compNode" presStyleCnt="0"/>
      <dgm:spPr/>
    </dgm:pt>
    <dgm:pt modelId="{DDDCCB9D-4BF9-41D5-A1B2-976A9A4C5D36}" type="pres">
      <dgm:prSet presAssocID="{94AC7B7E-5CD1-4413-9FFD-F8F9E65341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A639892-0F86-47AF-A4A3-01ED5A9B6060}" type="pres">
      <dgm:prSet presAssocID="{94AC7B7E-5CD1-4413-9FFD-F8F9E6534150}" presName="spaceRect" presStyleCnt="0"/>
      <dgm:spPr/>
    </dgm:pt>
    <dgm:pt modelId="{5FF96E64-76A3-49F0-9ABF-CF007F56628B}" type="pres">
      <dgm:prSet presAssocID="{94AC7B7E-5CD1-4413-9FFD-F8F9E6534150}" presName="textRect" presStyleLbl="revTx" presStyleIdx="0" presStyleCnt="3">
        <dgm:presLayoutVars>
          <dgm:chMax val="1"/>
          <dgm:chPref val="1"/>
        </dgm:presLayoutVars>
      </dgm:prSet>
      <dgm:spPr/>
    </dgm:pt>
    <dgm:pt modelId="{DC08C68E-F481-4418-9A7F-2782222A0776}" type="pres">
      <dgm:prSet presAssocID="{6F06EBB6-6E56-4C1F-A2C5-A496A2603A8C}" presName="sibTrans" presStyleCnt="0"/>
      <dgm:spPr/>
    </dgm:pt>
    <dgm:pt modelId="{762CBC7D-C291-4945-AF1B-30C5CBC271C2}" type="pres">
      <dgm:prSet presAssocID="{4A6370E3-2847-4111-A1DA-E3C6127F7F7F}" presName="compNode" presStyleCnt="0"/>
      <dgm:spPr/>
    </dgm:pt>
    <dgm:pt modelId="{29FE227B-7260-4D22-B64D-574D5E5AFA16}" type="pres">
      <dgm:prSet presAssocID="{4A6370E3-2847-4111-A1DA-E3C6127F7F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F356AE7-339F-4639-BD15-2A1E7610B432}" type="pres">
      <dgm:prSet presAssocID="{4A6370E3-2847-4111-A1DA-E3C6127F7F7F}" presName="spaceRect" presStyleCnt="0"/>
      <dgm:spPr/>
    </dgm:pt>
    <dgm:pt modelId="{152A29B8-03D3-4C4A-83B6-B220988A9EC2}" type="pres">
      <dgm:prSet presAssocID="{4A6370E3-2847-4111-A1DA-E3C6127F7F7F}" presName="textRect" presStyleLbl="revTx" presStyleIdx="1" presStyleCnt="3">
        <dgm:presLayoutVars>
          <dgm:chMax val="1"/>
          <dgm:chPref val="1"/>
        </dgm:presLayoutVars>
      </dgm:prSet>
      <dgm:spPr/>
    </dgm:pt>
    <dgm:pt modelId="{E9093430-0259-45F1-A128-4CFCD8AABC75}" type="pres">
      <dgm:prSet presAssocID="{9E8C140D-BAB0-4D99-8FCF-8160B5356F8D}" presName="sibTrans" presStyleCnt="0"/>
      <dgm:spPr/>
    </dgm:pt>
    <dgm:pt modelId="{A84A288C-0107-4E9B-B069-4BAECB92A86F}" type="pres">
      <dgm:prSet presAssocID="{06299453-F455-4CAC-88E7-F1EF7ABBD974}" presName="compNode" presStyleCnt="0"/>
      <dgm:spPr/>
    </dgm:pt>
    <dgm:pt modelId="{E1D75A4B-F2A1-46F2-BCE8-976CAF0F17C4}" type="pres">
      <dgm:prSet presAssocID="{06299453-F455-4CAC-88E7-F1EF7ABBD9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7D43F01-BBA9-40CA-818C-191D05B61941}" type="pres">
      <dgm:prSet presAssocID="{06299453-F455-4CAC-88E7-F1EF7ABBD974}" presName="spaceRect" presStyleCnt="0"/>
      <dgm:spPr/>
    </dgm:pt>
    <dgm:pt modelId="{48817BF1-AA88-4235-9928-877823A72ECB}" type="pres">
      <dgm:prSet presAssocID="{06299453-F455-4CAC-88E7-F1EF7ABBD9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F81C04-2D96-46ED-8D0A-6C9C73D6DDF2}" type="presOf" srcId="{94AC7B7E-5CD1-4413-9FFD-F8F9E6534150}" destId="{5FF96E64-76A3-49F0-9ABF-CF007F56628B}" srcOrd="0" destOrd="0" presId="urn:microsoft.com/office/officeart/2018/2/layout/IconLabelList"/>
    <dgm:cxn modelId="{B0C3F708-F41F-4D19-89F8-2190B4BA692C}" srcId="{CA76FF21-059B-4A27-AB9D-659BA3000770}" destId="{06299453-F455-4CAC-88E7-F1EF7ABBD974}" srcOrd="2" destOrd="0" parTransId="{B66463FC-6FB4-43DB-9EBE-3676B4CEB165}" sibTransId="{907127E3-DFC9-4AF2-AB1E-EEF07B681013}"/>
    <dgm:cxn modelId="{8EC9D009-CF75-49BE-AEF6-99B90BF3DCAB}" srcId="{CA76FF21-059B-4A27-AB9D-659BA3000770}" destId="{4A6370E3-2847-4111-A1DA-E3C6127F7F7F}" srcOrd="1" destOrd="0" parTransId="{185FB6BF-425D-4AD3-863B-D327765776A9}" sibTransId="{9E8C140D-BAB0-4D99-8FCF-8160B5356F8D}"/>
    <dgm:cxn modelId="{CF1D7D35-BDD7-41F8-8A15-E49E8E5DD90F}" type="presOf" srcId="{CA76FF21-059B-4A27-AB9D-659BA3000770}" destId="{3DE01505-073E-4781-B5BB-8266127F4D7D}" srcOrd="0" destOrd="0" presId="urn:microsoft.com/office/officeart/2018/2/layout/IconLabelList"/>
    <dgm:cxn modelId="{3C78AA64-2E22-44E5-9C18-A1EBD2C1782E}" type="presOf" srcId="{4A6370E3-2847-4111-A1DA-E3C6127F7F7F}" destId="{152A29B8-03D3-4C4A-83B6-B220988A9EC2}" srcOrd="0" destOrd="0" presId="urn:microsoft.com/office/officeart/2018/2/layout/IconLabelList"/>
    <dgm:cxn modelId="{6745404C-35F0-4FD1-8527-C12486D62EAB}" type="presOf" srcId="{06299453-F455-4CAC-88E7-F1EF7ABBD974}" destId="{48817BF1-AA88-4235-9928-877823A72ECB}" srcOrd="0" destOrd="0" presId="urn:microsoft.com/office/officeart/2018/2/layout/IconLabelList"/>
    <dgm:cxn modelId="{CF09ECB7-1957-402D-AAD9-9E429A2F9E46}" srcId="{CA76FF21-059B-4A27-AB9D-659BA3000770}" destId="{94AC7B7E-5CD1-4413-9FFD-F8F9E6534150}" srcOrd="0" destOrd="0" parTransId="{625438C0-DCA6-47AD-A760-77AB54C54364}" sibTransId="{6F06EBB6-6E56-4C1F-A2C5-A496A2603A8C}"/>
    <dgm:cxn modelId="{EAB79B04-4393-4D53-AA93-6B42A50B5B61}" type="presParOf" srcId="{3DE01505-073E-4781-B5BB-8266127F4D7D}" destId="{FBC72802-6D25-40C3-A262-4E6017782957}" srcOrd="0" destOrd="0" presId="urn:microsoft.com/office/officeart/2018/2/layout/IconLabelList"/>
    <dgm:cxn modelId="{9CE521DD-B95B-4A21-B58A-0BD1F728DB88}" type="presParOf" srcId="{FBC72802-6D25-40C3-A262-4E6017782957}" destId="{DDDCCB9D-4BF9-41D5-A1B2-976A9A4C5D36}" srcOrd="0" destOrd="0" presId="urn:microsoft.com/office/officeart/2018/2/layout/IconLabelList"/>
    <dgm:cxn modelId="{60CC328B-C39B-41A4-98D1-7ECE5042A2C0}" type="presParOf" srcId="{FBC72802-6D25-40C3-A262-4E6017782957}" destId="{DA639892-0F86-47AF-A4A3-01ED5A9B6060}" srcOrd="1" destOrd="0" presId="urn:microsoft.com/office/officeart/2018/2/layout/IconLabelList"/>
    <dgm:cxn modelId="{3B88F468-102B-4094-AA47-6C2C6680100E}" type="presParOf" srcId="{FBC72802-6D25-40C3-A262-4E6017782957}" destId="{5FF96E64-76A3-49F0-9ABF-CF007F56628B}" srcOrd="2" destOrd="0" presId="urn:microsoft.com/office/officeart/2018/2/layout/IconLabelList"/>
    <dgm:cxn modelId="{FC6391FD-3115-47C0-8BDC-5A4CC195A5CB}" type="presParOf" srcId="{3DE01505-073E-4781-B5BB-8266127F4D7D}" destId="{DC08C68E-F481-4418-9A7F-2782222A0776}" srcOrd="1" destOrd="0" presId="urn:microsoft.com/office/officeart/2018/2/layout/IconLabelList"/>
    <dgm:cxn modelId="{BBE8EB01-411B-4CCD-9EB2-27978AE496E5}" type="presParOf" srcId="{3DE01505-073E-4781-B5BB-8266127F4D7D}" destId="{762CBC7D-C291-4945-AF1B-30C5CBC271C2}" srcOrd="2" destOrd="0" presId="urn:microsoft.com/office/officeart/2018/2/layout/IconLabelList"/>
    <dgm:cxn modelId="{5725F626-DEC8-4F1B-A76F-85E2FEA56739}" type="presParOf" srcId="{762CBC7D-C291-4945-AF1B-30C5CBC271C2}" destId="{29FE227B-7260-4D22-B64D-574D5E5AFA16}" srcOrd="0" destOrd="0" presId="urn:microsoft.com/office/officeart/2018/2/layout/IconLabelList"/>
    <dgm:cxn modelId="{1E3D1187-D11E-4AC5-9ED4-FF1E8084FC67}" type="presParOf" srcId="{762CBC7D-C291-4945-AF1B-30C5CBC271C2}" destId="{0F356AE7-339F-4639-BD15-2A1E7610B432}" srcOrd="1" destOrd="0" presId="urn:microsoft.com/office/officeart/2018/2/layout/IconLabelList"/>
    <dgm:cxn modelId="{9AE36A9F-D403-4BA5-8A2B-A02C275964B6}" type="presParOf" srcId="{762CBC7D-C291-4945-AF1B-30C5CBC271C2}" destId="{152A29B8-03D3-4C4A-83B6-B220988A9EC2}" srcOrd="2" destOrd="0" presId="urn:microsoft.com/office/officeart/2018/2/layout/IconLabelList"/>
    <dgm:cxn modelId="{1D558894-1964-41DE-BCC0-7070506AE357}" type="presParOf" srcId="{3DE01505-073E-4781-B5BB-8266127F4D7D}" destId="{E9093430-0259-45F1-A128-4CFCD8AABC75}" srcOrd="3" destOrd="0" presId="urn:microsoft.com/office/officeart/2018/2/layout/IconLabelList"/>
    <dgm:cxn modelId="{F9638E88-9335-4948-8B20-0F0184921068}" type="presParOf" srcId="{3DE01505-073E-4781-B5BB-8266127F4D7D}" destId="{A84A288C-0107-4E9B-B069-4BAECB92A86F}" srcOrd="4" destOrd="0" presId="urn:microsoft.com/office/officeart/2018/2/layout/IconLabelList"/>
    <dgm:cxn modelId="{3DE9056B-4426-49BE-AC29-2AF1B186930E}" type="presParOf" srcId="{A84A288C-0107-4E9B-B069-4BAECB92A86F}" destId="{E1D75A4B-F2A1-46F2-BCE8-976CAF0F17C4}" srcOrd="0" destOrd="0" presId="urn:microsoft.com/office/officeart/2018/2/layout/IconLabelList"/>
    <dgm:cxn modelId="{DC6B2369-DD80-41F2-A46E-F2EF341C0CB5}" type="presParOf" srcId="{A84A288C-0107-4E9B-B069-4BAECB92A86F}" destId="{57D43F01-BBA9-40CA-818C-191D05B61941}" srcOrd="1" destOrd="0" presId="urn:microsoft.com/office/officeart/2018/2/layout/IconLabelList"/>
    <dgm:cxn modelId="{60260786-8B23-4CF7-95B5-94AC00CAB0B7}" type="presParOf" srcId="{A84A288C-0107-4E9B-B069-4BAECB92A86F}" destId="{48817BF1-AA88-4235-9928-877823A72EC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CCB9D-4BF9-41D5-A1B2-976A9A4C5D36}">
      <dsp:nvSpPr>
        <dsp:cNvPr id="0" name=""/>
        <dsp:cNvSpPr/>
      </dsp:nvSpPr>
      <dsp:spPr>
        <a:xfrm>
          <a:off x="1060457" y="985135"/>
          <a:ext cx="1480114" cy="1480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96E64-76A3-49F0-9ABF-CF007F56628B}">
      <dsp:nvSpPr>
        <dsp:cNvPr id="0" name=""/>
        <dsp:cNvSpPr/>
      </dsp:nvSpPr>
      <dsp:spPr>
        <a:xfrm>
          <a:off x="155943" y="2853635"/>
          <a:ext cx="32891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Analyze AtliQ hardware consumption patterns and identify opportunities to improve sales and revenue.</a:t>
          </a:r>
          <a:endParaRPr lang="en-US" sz="1300" kern="1200"/>
        </a:p>
      </dsp:txBody>
      <dsp:txXfrm>
        <a:off x="155943" y="2853635"/>
        <a:ext cx="3289143" cy="720000"/>
      </dsp:txXfrm>
    </dsp:sp>
    <dsp:sp modelId="{29FE227B-7260-4D22-B64D-574D5E5AFA16}">
      <dsp:nvSpPr>
        <dsp:cNvPr id="0" name=""/>
        <dsp:cNvSpPr/>
      </dsp:nvSpPr>
      <dsp:spPr>
        <a:xfrm>
          <a:off x="4925201" y="985135"/>
          <a:ext cx="1480114" cy="1480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A29B8-03D3-4C4A-83B6-B220988A9EC2}">
      <dsp:nvSpPr>
        <dsp:cNvPr id="0" name=""/>
        <dsp:cNvSpPr/>
      </dsp:nvSpPr>
      <dsp:spPr>
        <a:xfrm>
          <a:off x="4020686" y="2853635"/>
          <a:ext cx="32891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Ensure transparency in performance metrics and enable data-driven decisions to prevent incidents like the one in Latin America.</a:t>
          </a:r>
          <a:endParaRPr lang="en-US" sz="1300" kern="1200"/>
        </a:p>
      </dsp:txBody>
      <dsp:txXfrm>
        <a:off x="4020686" y="2853635"/>
        <a:ext cx="3289143" cy="720000"/>
      </dsp:txXfrm>
    </dsp:sp>
    <dsp:sp modelId="{E1D75A4B-F2A1-46F2-BCE8-976CAF0F17C4}">
      <dsp:nvSpPr>
        <dsp:cNvPr id="0" name=""/>
        <dsp:cNvSpPr/>
      </dsp:nvSpPr>
      <dsp:spPr>
        <a:xfrm>
          <a:off x="8789944" y="985135"/>
          <a:ext cx="1480114" cy="14801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17BF1-AA88-4235-9928-877823A72ECB}">
      <dsp:nvSpPr>
        <dsp:cNvPr id="0" name=""/>
        <dsp:cNvSpPr/>
      </dsp:nvSpPr>
      <dsp:spPr>
        <a:xfrm>
          <a:off x="7885430" y="2853635"/>
          <a:ext cx="32891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Provide actionable insights to enhance competitiveness and grow market share.</a:t>
          </a:r>
          <a:endParaRPr lang="en-US" sz="1300" kern="1200"/>
        </a:p>
      </dsp:txBody>
      <dsp:txXfrm>
        <a:off x="7885430" y="2853635"/>
        <a:ext cx="32891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6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1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7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A413D-5C17-73F7-F58F-F3BD27C6B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28" y="1725402"/>
            <a:ext cx="6539992" cy="1930473"/>
          </a:xfrm>
        </p:spPr>
        <p:txBody>
          <a:bodyPr anchor="t">
            <a:normAutofit/>
          </a:bodyPr>
          <a:lstStyle/>
          <a:p>
            <a:r>
              <a:rPr lang="en-CA" sz="4800" b="1"/>
              <a:t>Business Insights 360 </a:t>
            </a:r>
            <a:r>
              <a:rPr lang="en-CA" sz="3200" b="0"/>
              <a:t>AtliQ Hardware</a:t>
            </a:r>
            <a:endParaRPr lang="en-CA" sz="3200" b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E354FB1-592A-BB2F-D3B6-2B923D4A5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85" y="969642"/>
            <a:ext cx="5504108" cy="5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sales and sales&#10;&#10;AI-generated content may be incorrect.">
            <a:extLst>
              <a:ext uri="{FF2B5EF4-FFF2-40B4-BE49-F238E27FC236}">
                <a16:creationId xmlns:a16="http://schemas.microsoft.com/office/drawing/2014/main" id="{B42C78B3-2AEB-9CF8-CF58-851E43068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1999"/>
            <a:ext cx="10647679" cy="6012022"/>
          </a:xfrm>
        </p:spPr>
      </p:pic>
    </p:spTree>
    <p:extLst>
      <p:ext uri="{BB962C8B-B14F-4D97-AF65-F5344CB8AC3E}">
        <p14:creationId xmlns:p14="http://schemas.microsoft.com/office/powerpoint/2010/main" val="404126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D97B6D7-B56B-62C8-DF39-BF292D53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6" y="935113"/>
            <a:ext cx="11085354" cy="57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8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DA513-F043-CAC8-2AAD-9E5005C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chemeClr val="tx2"/>
                </a:solidFill>
              </a:rPr>
              <a:t>UCD- User Centric Design</a:t>
            </a:r>
            <a:br>
              <a:rPr lang="en-US" sz="3400" dirty="0">
                <a:solidFill>
                  <a:schemeClr val="tx2"/>
                </a:solidFill>
              </a:rPr>
            </a:br>
            <a:r>
              <a:rPr lang="en-US" sz="3400" dirty="0">
                <a:solidFill>
                  <a:schemeClr val="tx2"/>
                </a:solidFill>
              </a:rPr>
              <a:t>Mockup Designs:</a:t>
            </a:r>
            <a:br>
              <a:rPr lang="en-US" sz="3400" dirty="0">
                <a:solidFill>
                  <a:schemeClr val="tx2"/>
                </a:solidFill>
              </a:rPr>
            </a:br>
            <a:endParaRPr lang="en-US" sz="34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6BB71-1B0B-B407-D35C-01FA0239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66" y="735533"/>
            <a:ext cx="7438426" cy="54858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7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4E501-1A13-4CD1-9E1C-75C67CEC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480" y="851226"/>
            <a:ext cx="6464572" cy="53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6FF41-644A-18CD-7FAB-1E0ECCB9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016000"/>
            <a:ext cx="7782560" cy="54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9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45FC6-A9B5-946A-55DF-C6B8AF69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42628"/>
            <a:ext cx="757936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0625-E1C2-98DF-F3F7-C53E448D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Insights from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AF141-B751-B046-5EE2-E6D46A0ED801}"/>
              </a:ext>
            </a:extLst>
          </p:cNvPr>
          <p:cNvSpPr txBox="1"/>
          <p:nvPr/>
        </p:nvSpPr>
        <p:spPr>
          <a:xfrm>
            <a:off x="3987800" y="3136612"/>
            <a:ext cx="210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/>
              <a:t>Let's</a:t>
            </a:r>
            <a:r>
              <a:rPr lang="en-CA" dirty="0"/>
              <a:t> </a:t>
            </a:r>
            <a:r>
              <a:rPr lang="en-CA" sz="3200" b="1" dirty="0"/>
              <a:t>go…</a:t>
            </a:r>
          </a:p>
        </p:txBody>
      </p:sp>
    </p:spTree>
    <p:extLst>
      <p:ext uri="{BB962C8B-B14F-4D97-AF65-F5344CB8AC3E}">
        <p14:creationId xmlns:p14="http://schemas.microsoft.com/office/powerpoint/2010/main" val="116793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1CBFB-1D2D-68F9-CC60-6FA53B0E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Key Insights &amp; Suggestions for </a:t>
            </a:r>
            <a:r>
              <a:rPr lang="en-US" sz="3700" dirty="0" err="1"/>
              <a:t>AtliQ</a:t>
            </a:r>
            <a:r>
              <a:rPr lang="en-US" sz="3700" dirty="0"/>
              <a:t> Hardware</a:t>
            </a:r>
            <a:endParaRPr lang="en-CA" sz="37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F381D0-ACA0-BD9B-7F55-FFADC2D55A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1208" y="2578608"/>
            <a:ext cx="6263640" cy="376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Revenue–Profit Gap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$3.74B sales, 38.1% GM, but –14% Net Profit due to high expenses and discounts.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Regional Trends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APAC sales strong but profit low (high ad spend); LATAM weak (low promotion).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Customer Margins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Novus eroding GM% with heavy deductions; urgent need for renegotiation.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Supply Chain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81.2% forecast accuracy, but –3.47M Net Error → stockouts in Amazon,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e-Store, EI at Sage.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Strategic Priorities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Optimize ad spend, reduce discounts, improve forecasting, balance regional investments, and focus on profitable growth.</a:t>
            </a:r>
          </a:p>
        </p:txBody>
      </p:sp>
      <p:pic>
        <p:nvPicPr>
          <p:cNvPr id="7" name="Picture 6" descr="A magnifying glass with a word written on it&#10;&#10;AI-generated content may be incorrect.">
            <a:extLst>
              <a:ext uri="{FF2B5EF4-FFF2-40B4-BE49-F238E27FC236}">
                <a16:creationId xmlns:a16="http://schemas.microsoft.com/office/drawing/2014/main" id="{4529FFB7-C1C2-890E-4CF3-443C5E74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92" y="976160"/>
            <a:ext cx="4364590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5317-5639-C04A-0B2F-DB58B246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732520" cy="1463040"/>
          </a:xfrm>
        </p:spPr>
        <p:txBody>
          <a:bodyPr>
            <a:normAutofit/>
          </a:bodyPr>
          <a:lstStyle/>
          <a:p>
            <a:r>
              <a:rPr lang="en-CA" dirty="0"/>
              <a:t>About </a:t>
            </a:r>
            <a:r>
              <a:rPr lang="en-CA" dirty="0" err="1"/>
              <a:t>AtliQ</a:t>
            </a:r>
            <a:r>
              <a:rPr lang="en-CA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06E38A-9E97-7489-0686-D068699610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7870" y="2112264"/>
            <a:ext cx="8732520" cy="376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Hardware is a leading global consumer electronics company with a diverse portfolio.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specializes in PCs, monitors, and accessories such as mouse,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more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company has a strong presence across multiple countries and is steadily establishing global recognition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F70AB34-8117-F158-5219-D3ED0664D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47" y="111760"/>
            <a:ext cx="1527805" cy="14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02418-149F-899F-5256-E5D7720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434" y="1375953"/>
            <a:ext cx="3397649" cy="28407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Business Model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FBF45AE-646D-F639-D286-41B42F37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51" y="849535"/>
            <a:ext cx="1842541" cy="1801085"/>
          </a:xfrm>
          <a:prstGeom prst="rect">
            <a:avLst/>
          </a:prstGeom>
        </p:spPr>
      </p:pic>
      <p:pic>
        <p:nvPicPr>
          <p:cNvPr id="12" name="Picture 11" descr="A diagram of a company&#10;&#10;AI-generated content may be incorrect.">
            <a:extLst>
              <a:ext uri="{FF2B5EF4-FFF2-40B4-BE49-F238E27FC236}">
                <a16:creationId xmlns:a16="http://schemas.microsoft.com/office/drawing/2014/main" id="{BF90A225-CD8D-4BBC-04DC-EFE9D4341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7" y="952384"/>
            <a:ext cx="71437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8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70E0-A271-2C79-C356-BFC4319F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02488"/>
            <a:ext cx="11155680" cy="535432"/>
          </a:xfrm>
        </p:spPr>
        <p:txBody>
          <a:bodyPr>
            <a:normAutofit fontScale="90000"/>
          </a:bodyPr>
          <a:lstStyle/>
          <a:p>
            <a:r>
              <a:rPr lang="en-CA" dirty="0"/>
              <a:t>Markets / Customers</a:t>
            </a:r>
            <a:br>
              <a:rPr lang="en-CA" dirty="0"/>
            </a:br>
            <a:r>
              <a:rPr lang="en-CA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distinct markets and 75 distinct customers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D2679-EB58-3EBB-5431-C902C99C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638" y="1838046"/>
            <a:ext cx="6652043" cy="401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4D0F8-C58C-7856-25AE-890BEC0166E0}"/>
              </a:ext>
            </a:extLst>
          </p:cNvPr>
          <p:cNvSpPr txBox="1"/>
          <p:nvPr/>
        </p:nvSpPr>
        <p:spPr>
          <a:xfrm>
            <a:off x="262491" y="1909166"/>
            <a:ext cx="1674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Canada, USA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73C4C-100A-C209-26DB-7877E6698FE8}"/>
              </a:ext>
            </a:extLst>
          </p:cNvPr>
          <p:cNvSpPr txBox="1"/>
          <p:nvPr/>
        </p:nvSpPr>
        <p:spPr>
          <a:xfrm>
            <a:off x="174483" y="3164270"/>
            <a:ext cx="2061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Latin America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Brazil, Chile, Columbia, Mexico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FBAED-F4C4-8069-E933-DD978E13DC85}"/>
              </a:ext>
            </a:extLst>
          </p:cNvPr>
          <p:cNvSpPr txBox="1"/>
          <p:nvPr/>
        </p:nvSpPr>
        <p:spPr>
          <a:xfrm>
            <a:off x="9127066" y="1686942"/>
            <a:ext cx="29233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Asia Pacific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Australia, Bangladesh, China, India, Indonesia, Japan, New Zealand, Pakistan, Philippines, South Korea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1CD76-0584-DD52-B33A-DB21A895E967}"/>
              </a:ext>
            </a:extLst>
          </p:cNvPr>
          <p:cNvSpPr txBox="1"/>
          <p:nvPr/>
        </p:nvSpPr>
        <p:spPr>
          <a:xfrm>
            <a:off x="9106383" y="3594032"/>
            <a:ext cx="2679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Union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Austria, France, Germany, Italy, Netherlands, Norway, Poland, Portugal, Spain, Sweden, UK</a:t>
            </a:r>
            <a:endParaRPr lang="en-CA" dirty="0"/>
          </a:p>
        </p:txBody>
      </p:sp>
      <p:pic>
        <p:nvPicPr>
          <p:cNvPr id="19" name="Picture 1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AB21AEA-987F-3D11-32E2-F422D976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25" y="3164270"/>
            <a:ext cx="841175" cy="8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2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FF5B-69B2-1F9D-8DDB-AFC777AE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73607"/>
            <a:ext cx="11155680" cy="435525"/>
          </a:xfrm>
        </p:spPr>
        <p:txBody>
          <a:bodyPr>
            <a:normAutofit fontScale="90000"/>
          </a:bodyPr>
          <a:lstStyle/>
          <a:p>
            <a:r>
              <a:rPr lang="en-CA" dirty="0"/>
              <a:t>Products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6467E-69FE-2080-5CA5-4D5FA881A4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1499" y="1380067"/>
            <a:ext cx="2865967" cy="129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laptop, Gaming laptop, Business laptop.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56890B0-6657-891B-8A56-8D1F6BDA2807}"/>
              </a:ext>
            </a:extLst>
          </p:cNvPr>
          <p:cNvSpPr txBox="1">
            <a:spLocks/>
          </p:cNvSpPr>
          <p:nvPr/>
        </p:nvSpPr>
        <p:spPr>
          <a:xfrm>
            <a:off x="8258948" y="1229618"/>
            <a:ext cx="2865967" cy="99007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Keyboard, Mouse, Batteries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FA23E1D-21D3-125F-0DE9-D29D73B62F34}"/>
              </a:ext>
            </a:extLst>
          </p:cNvPr>
          <p:cNvSpPr txBox="1">
            <a:spLocks/>
          </p:cNvSpPr>
          <p:nvPr/>
        </p:nvSpPr>
        <p:spPr>
          <a:xfrm>
            <a:off x="571499" y="2458720"/>
            <a:ext cx="2865967" cy="129477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Processors, Graphic cards, Motherboard, Internal HDD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0A4E6C6-8516-05BD-9336-281C38F0F6D8}"/>
              </a:ext>
            </a:extLst>
          </p:cNvPr>
          <p:cNvSpPr txBox="1">
            <a:spLocks/>
          </p:cNvSpPr>
          <p:nvPr/>
        </p:nvSpPr>
        <p:spPr>
          <a:xfrm>
            <a:off x="8258949" y="2317241"/>
            <a:ext cx="2865967" cy="129477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solid-state drives, USB flash drives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3D60BF3-DDE9-6D34-5831-3DA7EC405EA7}"/>
              </a:ext>
            </a:extLst>
          </p:cNvPr>
          <p:cNvSpPr txBox="1">
            <a:spLocks/>
          </p:cNvSpPr>
          <p:nvPr/>
        </p:nvSpPr>
        <p:spPr>
          <a:xfrm>
            <a:off x="662516" y="3537373"/>
            <a:ext cx="2044700" cy="129477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laptop,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laptop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870500-6837-932A-8BB0-EF22C22F3DBE}"/>
              </a:ext>
            </a:extLst>
          </p:cNvPr>
          <p:cNvSpPr txBox="1">
            <a:spLocks/>
          </p:cNvSpPr>
          <p:nvPr/>
        </p:nvSpPr>
        <p:spPr>
          <a:xfrm>
            <a:off x="8258950" y="3748835"/>
            <a:ext cx="2865967" cy="99007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extender.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75C24-430F-2A1B-813A-0FD63C78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50" y="2027456"/>
            <a:ext cx="4398716" cy="24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9C19-06C8-63B8-C86F-A40DA227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>
            <a:normAutofit/>
          </a:bodyPr>
          <a:lstStyle/>
          <a:p>
            <a:r>
              <a:rPr lang="en-US"/>
              <a:t>Challenges Driving the Need for </a:t>
            </a:r>
            <a:r>
              <a:rPr lang="en-US" i="1" u="sng"/>
              <a:t>Data Analytics</a:t>
            </a:r>
            <a:endParaRPr lang="en-CA" i="1" u="s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A1AD41-B7B0-FDC3-E213-5BB8D9558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1208" y="2578608"/>
            <a:ext cx="6300216" cy="376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tough experience in Latin America taught the team that intuition alone can be risky; relying only on surveys wasn’t enough for big decisions.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Facing a strong competitor like Dell, who uses advanced analytics on customer demographics and consumption behavior,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needs to level up.</a:t>
            </a: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kick-off: the focus is now on onboarding data analytics—moving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Excel to Power BI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smarter, data-driven decisions.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5A7C62F9-B9CD-60F0-BE48-6A184C180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7321" y="512064"/>
            <a:ext cx="2807208" cy="2807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1A9FD-99CE-4E92-E3DA-84497934D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260" y="3529584"/>
            <a:ext cx="3819330" cy="28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ED34-C862-F19E-B422-2FDE6183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616712"/>
          </a:xfrm>
        </p:spPr>
        <p:txBody>
          <a:bodyPr>
            <a:normAutofit fontScale="90000"/>
          </a:bodyPr>
          <a:lstStyle/>
          <a:p>
            <a:r>
              <a:rPr lang="en-CA" dirty="0"/>
              <a:t>Objectives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4C55938-6F59-D87D-3ADD-D2FCCB922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18444"/>
              </p:ext>
            </p:extLst>
          </p:nvPr>
        </p:nvGraphicFramePr>
        <p:xfrm>
          <a:off x="347133" y="1786466"/>
          <a:ext cx="11330517" cy="455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20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ACC1-128E-B1FE-A444-3627D750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" y="191081"/>
            <a:ext cx="4683759" cy="19124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Project Kick-Off Meeting: Actionable Notes</a:t>
            </a:r>
          </a:p>
        </p:txBody>
      </p:sp>
      <p:pic>
        <p:nvPicPr>
          <p:cNvPr id="4098" name="Picture 2" descr="Business Requirements">
            <a:extLst>
              <a:ext uri="{FF2B5EF4-FFF2-40B4-BE49-F238E27FC236}">
                <a16:creationId xmlns:a16="http://schemas.microsoft.com/office/drawing/2014/main" id="{44D8234F-4E76-3059-28F2-75F8A4BA7F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1587" y="318513"/>
            <a:ext cx="7311136" cy="403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20238-1BB7-04AB-DAD6-0BD31919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7" y="2186568"/>
            <a:ext cx="4440101" cy="35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DC1D-9AD8-C980-61BF-0FD91193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622808"/>
            <a:ext cx="11155680" cy="474472"/>
          </a:xfrm>
        </p:spPr>
        <p:txBody>
          <a:bodyPr>
            <a:normAutofit fontScale="90000"/>
          </a:bodyPr>
          <a:lstStyle/>
          <a:p>
            <a:r>
              <a:rPr lang="en-CA" dirty="0"/>
              <a:t>Features of the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85993F-A30D-B3A2-A96E-6034238B2C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9288" y="1551990"/>
            <a:ext cx="1135176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Finance View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Arms the Finance team with actionable P&amp;L insights across markets, products, and customers.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Drives smarter financial decisions by pinpointing profit drivers and cost trends.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View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Highlights top and low-performing products, empowering the Sales team to act fast.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Boosts revenue by focusing efforts where they matter most.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Marketing View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the Marketing team a clear view of product performance and growth blockers.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Accelerates market growth by optimizing campaigns and prioritizing high-impact products.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View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Delivers key metrics on reliability, inventory, and forecast accuracy to the Supply Chain team.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Maximizes efficiency, reduces stockouts, and strengthens operational resilience.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Executive View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 critical insights from all business functions for the CEO and leadership team.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rapid, data-driven decisions that drive strategic growth.</a:t>
            </a:r>
          </a:p>
        </p:txBody>
      </p:sp>
    </p:spTree>
    <p:extLst>
      <p:ext uri="{BB962C8B-B14F-4D97-AF65-F5344CB8AC3E}">
        <p14:creationId xmlns:p14="http://schemas.microsoft.com/office/powerpoint/2010/main" val="330029438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601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Bierstadt</vt:lpstr>
      <vt:lpstr>Times New Roman</vt:lpstr>
      <vt:lpstr>Wingdings</vt:lpstr>
      <vt:lpstr>GestaltVTI</vt:lpstr>
      <vt:lpstr>Business Insights 360 AtliQ Hardware</vt:lpstr>
      <vt:lpstr>About AtliQ </vt:lpstr>
      <vt:lpstr>Business Model</vt:lpstr>
      <vt:lpstr>Markets / Customers 27 distinct markets and 75 distinct customers   </vt:lpstr>
      <vt:lpstr>Products</vt:lpstr>
      <vt:lpstr>Challenges Driving the Need for Data Analytics</vt:lpstr>
      <vt:lpstr>Objectives</vt:lpstr>
      <vt:lpstr>Project Kick-Off Meeting: Actionable Notes</vt:lpstr>
      <vt:lpstr>Features of the Project</vt:lpstr>
      <vt:lpstr>PowerPoint Presentation</vt:lpstr>
      <vt:lpstr>PowerPoint Presentation</vt:lpstr>
      <vt:lpstr>UCD- User Centric Design Mockup Designs: </vt:lpstr>
      <vt:lpstr>PowerPoint Presentation</vt:lpstr>
      <vt:lpstr>PowerPoint Presentation</vt:lpstr>
      <vt:lpstr>PowerPoint Presentation</vt:lpstr>
      <vt:lpstr>Insights from Analysis </vt:lpstr>
      <vt:lpstr>Key Insights &amp; Suggestions for AtliQ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Sriram Joshi</dc:creator>
  <cp:lastModifiedBy>Sriram Joshi</cp:lastModifiedBy>
  <cp:revision>3</cp:revision>
  <dcterms:created xsi:type="dcterms:W3CDTF">2025-09-25T15:25:01Z</dcterms:created>
  <dcterms:modified xsi:type="dcterms:W3CDTF">2025-09-28T04:38:38Z</dcterms:modified>
</cp:coreProperties>
</file>